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2" r:id="rId4"/>
    <p:sldId id="285" r:id="rId5"/>
    <p:sldId id="273" r:id="rId6"/>
    <p:sldId id="274" r:id="rId7"/>
    <p:sldId id="275" r:id="rId8"/>
    <p:sldId id="288" r:id="rId9"/>
    <p:sldId id="289" r:id="rId10"/>
    <p:sldId id="286" r:id="rId11"/>
    <p:sldId id="287" r:id="rId12"/>
    <p:sldId id="278" r:id="rId13"/>
    <p:sldId id="290" r:id="rId14"/>
    <p:sldId id="279" r:id="rId15"/>
    <p:sldId id="291" r:id="rId16"/>
    <p:sldId id="280" r:id="rId17"/>
    <p:sldId id="281" r:id="rId18"/>
    <p:sldId id="282"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3" d="100"/>
          <a:sy n="73" d="100"/>
        </p:scale>
        <p:origin x="13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r>
              <a:rPr lang="en-US" b="1" dirty="0" smtClean="0"/>
              <a:t>THE PELVIC REPRODUCTIVE ORGANS</a:t>
            </a:r>
            <a:endParaRPr lang="en-US" dirty="0" smtClean="0"/>
          </a:p>
          <a:p>
            <a:r>
              <a:rPr lang="en-US" i="1" dirty="0" smtClean="0"/>
              <a:t>The Male Urethra</a:t>
            </a:r>
            <a:endParaRPr lang="en-US" dirty="0" smtClean="0"/>
          </a:p>
          <a:p>
            <a:r>
              <a:rPr lang="en-US" dirty="0" smtClean="0"/>
              <a:t>The male urethra extends from an internal orifice at the bladder neck to an external orifice at the free extremity of the penis. It is thus divisible into an internal or pelvic part and an external or spongy part that </a:t>
            </a:r>
            <a:r>
              <a:rPr lang="en-US" i="1" dirty="0" smtClean="0"/>
              <a:t> </a:t>
            </a:r>
            <a:r>
              <a:rPr lang="en-US" dirty="0" smtClean="0"/>
              <a:t>refers to the very vascular tissue that surrounds the urethra on its leaving the pelvic cavity. The spongy part is largely united  within the penis and is  considered as a component of that organ. The pelvic part is joined by the deferent and vesicular (or combined ejaculatory) duct(s) a short distance from its origin from the bladder; by far the greater part of the urethra thus serves to discharge both urine and semen.</a:t>
            </a:r>
          </a:p>
          <a:p>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TM1.6.ReproSysStallion.jpg                                     0029A34CColossus                       BC84C498:"/>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3170" y="1600200"/>
            <a:ext cx="52576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19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2" descr="TM1.1.BullReproForPPT.jpg                                      0029A34CColossus                       BC84C498:"/>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1000" y="1600200"/>
            <a:ext cx="570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041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The corpus </a:t>
            </a:r>
            <a:r>
              <a:rPr lang="en-US" dirty="0" err="1" smtClean="0"/>
              <a:t>spongiosum</a:t>
            </a:r>
            <a:r>
              <a:rPr lang="en-US" dirty="0" smtClean="0"/>
              <a:t> is more delicate than the corpus </a:t>
            </a:r>
            <a:r>
              <a:rPr lang="en-US" dirty="0" err="1" smtClean="0"/>
              <a:t>cavernosum</a:t>
            </a:r>
            <a:r>
              <a:rPr lang="en-US" dirty="0" smtClean="0"/>
              <a:t>, having larger blood spaces separated by thinner </a:t>
            </a:r>
            <a:r>
              <a:rPr lang="en-US" dirty="0"/>
              <a:t>septa </a:t>
            </a:r>
            <a:r>
              <a:rPr lang="en-US" dirty="0" smtClean="0"/>
              <a:t>.The cranial </a:t>
            </a:r>
            <a:r>
              <a:rPr lang="en-US" dirty="0"/>
              <a:t>expansion over the distal end of the corpus </a:t>
            </a:r>
            <a:r>
              <a:rPr lang="en-US" dirty="0" err="1"/>
              <a:t>cavernosum</a:t>
            </a:r>
            <a:r>
              <a:rPr lang="en-US" dirty="0"/>
              <a:t>, usually known as the </a:t>
            </a:r>
            <a:r>
              <a:rPr lang="en-US" i="1" dirty="0"/>
              <a:t>glans </a:t>
            </a:r>
            <a:r>
              <a:rPr lang="en-US" dirty="0"/>
              <a:t>, forms the apex of the whole organ. Since the corpus </a:t>
            </a:r>
            <a:r>
              <a:rPr lang="en-US" dirty="0" err="1"/>
              <a:t>spongiosum</a:t>
            </a:r>
            <a:r>
              <a:rPr lang="en-US" dirty="0"/>
              <a:t> surrounds the urethra, the urethral orifice is brought to the distal  extremity of the penis</a:t>
            </a:r>
            <a:r>
              <a:rPr lang="en-US" dirty="0" smtClean="0"/>
              <a:t>. In </a:t>
            </a:r>
            <a:r>
              <a:rPr lang="en-US" dirty="0"/>
              <a:t>small ruminants a free urethral process prolongs the urethra well beyond this. </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descr="Extruded penis and urethral process in a standing goat after pudendal...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2208132"/>
            <a:ext cx="5638800" cy="382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13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smtClean="0"/>
              <a:t>In the dog and cat the distal part of the corpus </a:t>
            </a:r>
            <a:r>
              <a:rPr lang="en-US" dirty="0" err="1" smtClean="0"/>
              <a:t>cavernosum</a:t>
            </a:r>
            <a:r>
              <a:rPr lang="en-US" dirty="0" smtClean="0"/>
              <a:t> is transformed into bone, the </a:t>
            </a:r>
            <a:r>
              <a:rPr lang="en-US" i="1" dirty="0" err="1" smtClean="0"/>
              <a:t>os</a:t>
            </a:r>
            <a:r>
              <a:rPr lang="en-US" dirty="0" smtClean="0"/>
              <a:t> </a:t>
            </a:r>
            <a:r>
              <a:rPr lang="en-US" i="1" dirty="0" smtClean="0"/>
              <a:t>penis. </a:t>
            </a:r>
            <a:r>
              <a:rPr lang="en-US" dirty="0" smtClean="0"/>
              <a:t>The </a:t>
            </a:r>
            <a:r>
              <a:rPr lang="en-US" dirty="0" err="1" smtClean="0"/>
              <a:t>glans</a:t>
            </a:r>
            <a:r>
              <a:rPr lang="en-US" dirty="0" smtClean="0"/>
              <a:t> has very different forms. It is minimally developed in the pig, insubstantial(</a:t>
            </a:r>
            <a:r>
              <a:rPr lang="ar-IQ" dirty="0" smtClean="0"/>
              <a:t>لاقيمة لها</a:t>
            </a:r>
            <a:r>
              <a:rPr lang="en-US" dirty="0" smtClean="0"/>
              <a:t>) in the ruminants, but large and mushroom-shaped in the horse. It is most specialized in the dog, in which it presents bulbar proximal and long cylindrical distal parts.</a:t>
            </a:r>
          </a:p>
          <a:p>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STALLION | Veterian K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914401"/>
            <a:ext cx="7543800" cy="478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2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The penis of the boar and ruminant species in which the quiescent organ exhibits a sigmoid flexure carried between the thighs. In the other type, the blood spaces are relatively larger, and the septa more delicate and more muscular , a relatively much greater quantity of blood is required to achieve erection, which involves significant increases in both length and </a:t>
            </a:r>
            <a:r>
              <a:rPr lang="en-US" dirty="0" err="1" smtClean="0"/>
              <a:t>bridth</a:t>
            </a:r>
            <a:r>
              <a:rPr lang="en-US" dirty="0" smtClean="0"/>
              <a:t>. This </a:t>
            </a:r>
            <a:r>
              <a:rPr lang="en-US" i="1" dirty="0" err="1" smtClean="0"/>
              <a:t>musculocavernous</a:t>
            </a:r>
            <a:r>
              <a:rPr lang="en-US" i="1" dirty="0" smtClean="0"/>
              <a:t> type </a:t>
            </a:r>
            <a:r>
              <a:rPr lang="en-US" dirty="0" smtClean="0"/>
              <a:t>of penis is found in the stallion  while </a:t>
            </a:r>
            <a:r>
              <a:rPr lang="en-US" dirty="0" err="1" smtClean="0"/>
              <a:t>Fibroelastic</a:t>
            </a:r>
            <a:r>
              <a:rPr lang="en-US" dirty="0" smtClean="0"/>
              <a:t>  in  Bull, boar, buck, ram.</a:t>
            </a:r>
          </a:p>
          <a:p>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77878" y="609600"/>
            <a:ext cx="3577153" cy="45720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5562600" y="1219200"/>
            <a:ext cx="2594444" cy="3600000"/>
          </a:xfrm>
          <a:prstGeom prst="rect">
            <a:avLst/>
          </a:prstGeom>
          <a:noFill/>
          <a:ln w="9525">
            <a:noFill/>
            <a:miter lim="800000"/>
            <a:headEnd/>
            <a:tailEnd/>
          </a:ln>
        </p:spPr>
      </p:pic>
      <p:sp>
        <p:nvSpPr>
          <p:cNvPr id="6" name="Rectangle 5"/>
          <p:cNvSpPr/>
          <p:nvPr/>
        </p:nvSpPr>
        <p:spPr>
          <a:xfrm>
            <a:off x="457200" y="5334000"/>
            <a:ext cx="8229600" cy="923330"/>
          </a:xfrm>
          <a:prstGeom prst="rect">
            <a:avLst/>
          </a:prstGeom>
        </p:spPr>
        <p:txBody>
          <a:bodyPr wrap="square">
            <a:spAutoFit/>
          </a:bodyPr>
          <a:lstStyle/>
          <a:p>
            <a:r>
              <a:rPr lang="en-US" dirty="0" smtClean="0"/>
              <a:t>Transverse sections of  </a:t>
            </a:r>
            <a:r>
              <a:rPr lang="en-US" b="1" dirty="0" smtClean="0"/>
              <a:t> the </a:t>
            </a:r>
            <a:r>
              <a:rPr lang="en-US" b="1" dirty="0" err="1" smtClean="0"/>
              <a:t>musculocavernous</a:t>
            </a:r>
            <a:r>
              <a:rPr lang="en-US" b="1" dirty="0" smtClean="0"/>
              <a:t> penis of a stallion (A). And </a:t>
            </a:r>
            <a:r>
              <a:rPr lang="en-US" dirty="0" err="1" smtClean="0"/>
              <a:t>fibroelastic</a:t>
            </a:r>
            <a:r>
              <a:rPr lang="en-US" dirty="0" smtClean="0"/>
              <a:t> penis of a bull  (B ) 1, Tunica </a:t>
            </a:r>
            <a:r>
              <a:rPr lang="en-US" dirty="0"/>
              <a:t>albuginea; 2, corpus </a:t>
            </a:r>
            <a:r>
              <a:rPr lang="en-US" dirty="0" err="1"/>
              <a:t>cavernosum</a:t>
            </a:r>
            <a:r>
              <a:rPr lang="en-US" dirty="0"/>
              <a:t>; 3, septum; 4, urethra; 5, corpus </a:t>
            </a:r>
            <a:r>
              <a:rPr lang="en-US" dirty="0" err="1"/>
              <a:t>spongiosum</a:t>
            </a:r>
            <a:r>
              <a:rPr lang="en-US" dirty="0"/>
              <a:t>; 6, </a:t>
            </a:r>
            <a:r>
              <a:rPr lang="en-US" dirty="0" err="1"/>
              <a:t>bulbospongiosus</a:t>
            </a:r>
            <a:r>
              <a:rPr lang="en-US" dirty="0"/>
              <a:t>.</a:t>
            </a:r>
            <a:endParaRPr lang="ar-IQ" dirty="0"/>
          </a:p>
        </p:txBody>
      </p:sp>
      <p:sp>
        <p:nvSpPr>
          <p:cNvPr id="2" name="مستطيل 1"/>
          <p:cNvSpPr/>
          <p:nvPr/>
        </p:nvSpPr>
        <p:spPr>
          <a:xfrm>
            <a:off x="6477000" y="2988156"/>
            <a:ext cx="510076" cy="369332"/>
          </a:xfrm>
          <a:prstGeom prst="rect">
            <a:avLst/>
          </a:prstGeom>
        </p:spPr>
        <p:txBody>
          <a:bodyPr wrap="none">
            <a:spAutoFit/>
          </a:bodyPr>
          <a:lstStyle/>
          <a:p>
            <a:r>
              <a:rPr lang="en-US" b="1" dirty="0"/>
              <a:t>A). </a:t>
            </a:r>
            <a:endParaRPr lang="en-US" dirty="0"/>
          </a:p>
        </p:txBody>
      </p:sp>
      <p:sp>
        <p:nvSpPr>
          <p:cNvPr id="3" name="مستطيل 2"/>
          <p:cNvSpPr/>
          <p:nvPr/>
        </p:nvSpPr>
        <p:spPr>
          <a:xfrm>
            <a:off x="3724653" y="3046466"/>
            <a:ext cx="309700" cy="369332"/>
          </a:xfrm>
          <a:prstGeom prst="rect">
            <a:avLst/>
          </a:prstGeom>
        </p:spPr>
        <p:txBody>
          <a:bodyPr wrap="none">
            <a:spAutoFit/>
          </a:bodyPr>
          <a:lstStyle/>
          <a:p>
            <a:r>
              <a:rPr lang="en-US" dirty="0"/>
              <a:t>B</a:t>
            </a:r>
          </a:p>
        </p:txBody>
      </p:sp>
      <p:sp>
        <p:nvSpPr>
          <p:cNvPr id="7" name="مستطيل 6"/>
          <p:cNvSpPr/>
          <p:nvPr/>
        </p:nvSpPr>
        <p:spPr>
          <a:xfrm>
            <a:off x="3411345" y="1643368"/>
            <a:ext cx="354584" cy="369332"/>
          </a:xfrm>
          <a:prstGeom prst="rect">
            <a:avLst/>
          </a:prstGeom>
        </p:spPr>
        <p:txBody>
          <a:bodyPr wrap="none">
            <a:spAutoFit/>
          </a:bodyPr>
          <a:lstStyle/>
          <a:p>
            <a:r>
              <a:rPr lang="en-US" dirty="0" smtClean="0"/>
              <a:t>1</a:t>
            </a:r>
            <a:r>
              <a:rPr lang="en-US" dirty="0"/>
              <a:t> </a:t>
            </a:r>
          </a:p>
        </p:txBody>
      </p:sp>
      <p:sp>
        <p:nvSpPr>
          <p:cNvPr id="8" name="مستطيل 7"/>
          <p:cNvSpPr/>
          <p:nvPr/>
        </p:nvSpPr>
        <p:spPr>
          <a:xfrm>
            <a:off x="6019800" y="1681923"/>
            <a:ext cx="301686" cy="369332"/>
          </a:xfrm>
          <a:prstGeom prst="rect">
            <a:avLst/>
          </a:prstGeom>
        </p:spPr>
        <p:txBody>
          <a:bodyPr wrap="none">
            <a:spAutoFit/>
          </a:bodyPr>
          <a:lstStyle/>
          <a:p>
            <a:r>
              <a:rPr lang="en-US" dirty="0"/>
              <a:t>1</a:t>
            </a:r>
          </a:p>
        </p:txBody>
      </p:sp>
      <p:sp>
        <p:nvSpPr>
          <p:cNvPr id="9" name="مستطيل 8"/>
          <p:cNvSpPr/>
          <p:nvPr/>
        </p:nvSpPr>
        <p:spPr>
          <a:xfrm>
            <a:off x="3879503" y="1992092"/>
            <a:ext cx="301686" cy="369332"/>
          </a:xfrm>
          <a:prstGeom prst="rect">
            <a:avLst/>
          </a:prstGeom>
        </p:spPr>
        <p:txBody>
          <a:bodyPr wrap="none">
            <a:spAutoFit/>
          </a:bodyPr>
          <a:lstStyle/>
          <a:p>
            <a:r>
              <a:rPr lang="en-US" dirty="0"/>
              <a:t>2</a:t>
            </a:r>
          </a:p>
        </p:txBody>
      </p:sp>
      <p:sp>
        <p:nvSpPr>
          <p:cNvPr id="10" name="مستطيل 9"/>
          <p:cNvSpPr/>
          <p:nvPr/>
        </p:nvSpPr>
        <p:spPr>
          <a:xfrm>
            <a:off x="6987076" y="2176758"/>
            <a:ext cx="301686" cy="369332"/>
          </a:xfrm>
          <a:prstGeom prst="rect">
            <a:avLst/>
          </a:prstGeom>
        </p:spPr>
        <p:txBody>
          <a:bodyPr wrap="none">
            <a:spAutoFit/>
          </a:bodyPr>
          <a:lstStyle/>
          <a:p>
            <a:r>
              <a:rPr lang="en-US" dirty="0"/>
              <a:t>2</a:t>
            </a:r>
          </a:p>
        </p:txBody>
      </p:sp>
      <p:cxnSp>
        <p:nvCxnSpPr>
          <p:cNvPr id="12" name="رابط كسهم مستقيم 11"/>
          <p:cNvCxnSpPr/>
          <p:nvPr/>
        </p:nvCxnSpPr>
        <p:spPr>
          <a:xfrm flipH="1">
            <a:off x="2506718" y="2176758"/>
            <a:ext cx="1372785" cy="109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3879503" y="2481312"/>
            <a:ext cx="301686" cy="369332"/>
          </a:xfrm>
          <a:prstGeom prst="rect">
            <a:avLst/>
          </a:prstGeom>
        </p:spPr>
        <p:txBody>
          <a:bodyPr wrap="none">
            <a:spAutoFit/>
          </a:bodyPr>
          <a:lstStyle/>
          <a:p>
            <a:r>
              <a:rPr lang="en-US" dirty="0"/>
              <a:t>3</a:t>
            </a:r>
          </a:p>
        </p:txBody>
      </p:sp>
      <p:cxnSp>
        <p:nvCxnSpPr>
          <p:cNvPr id="15" name="رابط كسهم مستقيم 14"/>
          <p:cNvCxnSpPr/>
          <p:nvPr/>
        </p:nvCxnSpPr>
        <p:spPr>
          <a:xfrm flipH="1">
            <a:off x="2590800" y="2665978"/>
            <a:ext cx="1439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4421157" y="3244334"/>
            <a:ext cx="301686" cy="369332"/>
          </a:xfrm>
          <a:prstGeom prst="rect">
            <a:avLst/>
          </a:prstGeom>
        </p:spPr>
        <p:txBody>
          <a:bodyPr wrap="none">
            <a:spAutoFit/>
          </a:bodyPr>
          <a:lstStyle/>
          <a:p>
            <a:r>
              <a:rPr lang="en-US" dirty="0" smtClean="0"/>
              <a:t>4</a:t>
            </a:r>
            <a:endParaRPr lang="en-US" dirty="0"/>
          </a:p>
        </p:txBody>
      </p:sp>
      <p:cxnSp>
        <p:nvCxnSpPr>
          <p:cNvPr id="18" name="رابط كسهم مستقيم 17"/>
          <p:cNvCxnSpPr/>
          <p:nvPr/>
        </p:nvCxnSpPr>
        <p:spPr>
          <a:xfrm>
            <a:off x="4572000" y="3429000"/>
            <a:ext cx="2415076"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2125346" y="3429000"/>
            <a:ext cx="2421969"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مستطيل 20"/>
          <p:cNvSpPr/>
          <p:nvPr/>
        </p:nvSpPr>
        <p:spPr>
          <a:xfrm>
            <a:off x="4419366" y="3943800"/>
            <a:ext cx="301686" cy="369332"/>
          </a:xfrm>
          <a:prstGeom prst="rect">
            <a:avLst/>
          </a:prstGeom>
        </p:spPr>
        <p:txBody>
          <a:bodyPr wrap="none">
            <a:spAutoFit/>
          </a:bodyPr>
          <a:lstStyle/>
          <a:p>
            <a:r>
              <a:rPr lang="en-US" dirty="0" smtClean="0"/>
              <a:t>5</a:t>
            </a:r>
            <a:endParaRPr lang="en-US" dirty="0"/>
          </a:p>
        </p:txBody>
      </p:sp>
      <p:cxnSp>
        <p:nvCxnSpPr>
          <p:cNvPr id="23" name="رابط كسهم مستقيم 22"/>
          <p:cNvCxnSpPr>
            <a:stCxn id="21" idx="3"/>
          </p:cNvCxnSpPr>
          <p:nvPr/>
        </p:nvCxnSpPr>
        <p:spPr>
          <a:xfrm flipV="1">
            <a:off x="4721052" y="3798332"/>
            <a:ext cx="2266024" cy="330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flipH="1">
            <a:off x="2244368" y="4128466"/>
            <a:ext cx="2301156" cy="29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The prepuce or sheath is a tubular fold consisting of an external layer (lamina externa), continuous with the general integument, and an internal layer (lamina </a:t>
            </a:r>
            <a:r>
              <a:rPr lang="en-US" dirty="0" err="1" smtClean="0"/>
              <a:t>interna</a:t>
            </a:r>
            <a:r>
              <a:rPr lang="en-US" dirty="0" smtClean="0"/>
              <a:t>) that faces the free end of the penis; the internal layer continues as the covering of the free part of the penis after reflection in the depth of the preputial cavity. </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9780721693231500337_gr1.jpg"/>
          <p:cNvPicPr>
            <a:picLocks noGrp="1" noChangeAspect="1"/>
          </p:cNvPicPr>
          <p:nvPr>
            <p:ph idx="1"/>
          </p:nvPr>
        </p:nvPicPr>
        <p:blipFill>
          <a:blip r:embed="rId2"/>
          <a:stretch>
            <a:fillRect/>
          </a:stretch>
        </p:blipFill>
        <p:spPr>
          <a:xfrm>
            <a:off x="1828800" y="381000"/>
            <a:ext cx="6095999" cy="5943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79422" y="58592"/>
            <a:ext cx="5181600" cy="3048000"/>
          </a:xfrm>
          <a:prstGeom prst="rect">
            <a:avLst/>
          </a:prstGeom>
          <a:noFill/>
          <a:ln w="9525">
            <a:noFill/>
            <a:miter lim="800000"/>
            <a:headEnd/>
            <a:tailEnd/>
          </a:ln>
        </p:spPr>
      </p:pic>
      <p:pic>
        <p:nvPicPr>
          <p:cNvPr id="6" name="Picture 3"/>
          <p:cNvPicPr/>
          <p:nvPr/>
        </p:nvPicPr>
        <p:blipFill>
          <a:blip r:embed="rId3"/>
          <a:srcRect/>
          <a:stretch>
            <a:fillRect/>
          </a:stretch>
        </p:blipFill>
        <p:spPr bwMode="auto">
          <a:xfrm>
            <a:off x="6172200" y="142754"/>
            <a:ext cx="2362200" cy="3352800"/>
          </a:xfrm>
          <a:prstGeom prst="rect">
            <a:avLst/>
          </a:prstGeom>
          <a:noFill/>
          <a:ln w="9525">
            <a:noFill/>
            <a:miter lim="800000"/>
            <a:headEnd/>
            <a:tailEnd/>
          </a:ln>
        </p:spPr>
      </p:pic>
      <p:pic>
        <p:nvPicPr>
          <p:cNvPr id="7" name="Picture 4"/>
          <p:cNvPicPr/>
          <p:nvPr/>
        </p:nvPicPr>
        <p:blipFill>
          <a:blip r:embed="rId4"/>
          <a:srcRect/>
          <a:stretch>
            <a:fillRect/>
          </a:stretch>
        </p:blipFill>
        <p:spPr bwMode="auto">
          <a:xfrm>
            <a:off x="485422" y="3886200"/>
            <a:ext cx="1800578" cy="2438400"/>
          </a:xfrm>
          <a:prstGeom prst="rect">
            <a:avLst/>
          </a:prstGeom>
          <a:noFill/>
          <a:ln w="9525">
            <a:noFill/>
            <a:miter lim="800000"/>
            <a:headEnd/>
            <a:tailEnd/>
          </a:ln>
        </p:spPr>
      </p:pic>
      <p:sp>
        <p:nvSpPr>
          <p:cNvPr id="8" name="مستطيل 7"/>
          <p:cNvSpPr/>
          <p:nvPr/>
        </p:nvSpPr>
        <p:spPr>
          <a:xfrm>
            <a:off x="2299028" y="4284839"/>
            <a:ext cx="6669993" cy="1200329"/>
          </a:xfrm>
          <a:prstGeom prst="rect">
            <a:avLst/>
          </a:prstGeom>
        </p:spPr>
        <p:txBody>
          <a:bodyPr wrap="square">
            <a:spAutoFit/>
          </a:bodyPr>
          <a:lstStyle/>
          <a:p>
            <a:r>
              <a:rPr lang="en-US" dirty="0">
                <a:latin typeface="Frutiger-Cn"/>
              </a:rPr>
              <a:t>Accessory reproductive glands </a:t>
            </a:r>
            <a:r>
              <a:rPr lang="en-US" dirty="0" smtClean="0">
                <a:latin typeface="Frutiger-Cn"/>
              </a:rPr>
              <a:t>dorsal </a:t>
            </a:r>
            <a:r>
              <a:rPr lang="en-US" dirty="0">
                <a:latin typeface="Frutiger-Cn"/>
              </a:rPr>
              <a:t>view. 1, Ureter; 2,</a:t>
            </a:r>
          </a:p>
          <a:p>
            <a:r>
              <a:rPr lang="en-US" dirty="0">
                <a:latin typeface="Frutiger-Cn"/>
              </a:rPr>
              <a:t>bladder; 3, deferent duct; 4, </a:t>
            </a:r>
            <a:r>
              <a:rPr lang="en-US" dirty="0" err="1">
                <a:latin typeface="Frutiger-Cn"/>
              </a:rPr>
              <a:t>ampullary</a:t>
            </a:r>
            <a:r>
              <a:rPr lang="en-US" dirty="0">
                <a:latin typeface="Frutiger-Cn"/>
              </a:rPr>
              <a:t> gland; 5, vesicular</a:t>
            </a:r>
          </a:p>
          <a:p>
            <a:r>
              <a:rPr lang="en-US" dirty="0">
                <a:latin typeface="Frutiger-Cn"/>
              </a:rPr>
              <a:t>gland; </a:t>
            </a:r>
            <a:r>
              <a:rPr lang="en-US" dirty="0" smtClean="0">
                <a:latin typeface="Frutiger-Cn"/>
              </a:rPr>
              <a:t>6, </a:t>
            </a:r>
            <a:r>
              <a:rPr lang="en-US" dirty="0">
                <a:latin typeface="Frutiger-Cn"/>
              </a:rPr>
              <a:t>body of prostate; 7, bulbourethral gland; 8, urethra,</a:t>
            </a:r>
          </a:p>
          <a:p>
            <a:r>
              <a:rPr lang="en-US" dirty="0">
                <a:latin typeface="Frutiger-Cn"/>
              </a:rPr>
              <a:t>9, bulb of penis.</a:t>
            </a:r>
            <a:endParaRPr lang="en-US" dirty="0"/>
          </a:p>
        </p:txBody>
      </p:sp>
      <p:sp>
        <p:nvSpPr>
          <p:cNvPr id="9" name="مستطيل 8"/>
          <p:cNvSpPr/>
          <p:nvPr/>
        </p:nvSpPr>
        <p:spPr>
          <a:xfrm>
            <a:off x="328969" y="228600"/>
            <a:ext cx="312906" cy="369332"/>
          </a:xfrm>
          <a:prstGeom prst="rect">
            <a:avLst/>
          </a:prstGeom>
        </p:spPr>
        <p:txBody>
          <a:bodyPr wrap="none">
            <a:spAutoFit/>
          </a:bodyPr>
          <a:lstStyle/>
          <a:p>
            <a:r>
              <a:rPr lang="en-US" dirty="0">
                <a:latin typeface="Helvetica" panose="020B0604020202020204" pitchFamily="34" charset="0"/>
              </a:rPr>
              <a:t>1</a:t>
            </a:r>
            <a:endParaRPr lang="en-US" dirty="0"/>
          </a:p>
        </p:txBody>
      </p:sp>
      <p:sp>
        <p:nvSpPr>
          <p:cNvPr id="10" name="مستطيل 9"/>
          <p:cNvSpPr/>
          <p:nvPr/>
        </p:nvSpPr>
        <p:spPr>
          <a:xfrm>
            <a:off x="1229258" y="413266"/>
            <a:ext cx="312906" cy="369332"/>
          </a:xfrm>
          <a:prstGeom prst="rect">
            <a:avLst/>
          </a:prstGeom>
        </p:spPr>
        <p:txBody>
          <a:bodyPr wrap="none">
            <a:spAutoFit/>
          </a:bodyPr>
          <a:lstStyle/>
          <a:p>
            <a:r>
              <a:rPr lang="en-US" dirty="0" smtClean="0">
                <a:latin typeface="Helvetica" panose="020B0604020202020204" pitchFamily="34" charset="0"/>
              </a:rPr>
              <a:t>2</a:t>
            </a:r>
            <a:endParaRPr lang="en-US" dirty="0"/>
          </a:p>
        </p:txBody>
      </p:sp>
      <p:sp>
        <p:nvSpPr>
          <p:cNvPr id="11" name="مستطيل 10"/>
          <p:cNvSpPr/>
          <p:nvPr/>
        </p:nvSpPr>
        <p:spPr>
          <a:xfrm>
            <a:off x="118533" y="757388"/>
            <a:ext cx="312906" cy="369332"/>
          </a:xfrm>
          <a:prstGeom prst="rect">
            <a:avLst/>
          </a:prstGeom>
        </p:spPr>
        <p:txBody>
          <a:bodyPr wrap="none">
            <a:spAutoFit/>
          </a:bodyPr>
          <a:lstStyle/>
          <a:p>
            <a:r>
              <a:rPr lang="en-US" dirty="0" smtClean="0">
                <a:latin typeface="Helvetica" panose="020B0604020202020204" pitchFamily="34" charset="0"/>
              </a:rPr>
              <a:t>3</a:t>
            </a:r>
            <a:endParaRPr lang="en-US" dirty="0"/>
          </a:p>
        </p:txBody>
      </p:sp>
      <p:sp>
        <p:nvSpPr>
          <p:cNvPr id="12" name="مستطيل 11"/>
          <p:cNvSpPr/>
          <p:nvPr/>
        </p:nvSpPr>
        <p:spPr>
          <a:xfrm>
            <a:off x="1331728" y="832366"/>
            <a:ext cx="312906" cy="369332"/>
          </a:xfrm>
          <a:prstGeom prst="rect">
            <a:avLst/>
          </a:prstGeom>
        </p:spPr>
        <p:txBody>
          <a:bodyPr wrap="none">
            <a:spAutoFit/>
          </a:bodyPr>
          <a:lstStyle/>
          <a:p>
            <a:r>
              <a:rPr lang="en-US" dirty="0" smtClean="0">
                <a:latin typeface="Helvetica" panose="020B0604020202020204" pitchFamily="34" charset="0"/>
              </a:rPr>
              <a:t>4</a:t>
            </a:r>
            <a:endParaRPr lang="en-US" dirty="0"/>
          </a:p>
        </p:txBody>
      </p:sp>
      <p:sp>
        <p:nvSpPr>
          <p:cNvPr id="13" name="مستطيل 12"/>
          <p:cNvSpPr/>
          <p:nvPr/>
        </p:nvSpPr>
        <p:spPr>
          <a:xfrm>
            <a:off x="1607945" y="1017032"/>
            <a:ext cx="312906" cy="369332"/>
          </a:xfrm>
          <a:prstGeom prst="rect">
            <a:avLst/>
          </a:prstGeom>
        </p:spPr>
        <p:txBody>
          <a:bodyPr wrap="none">
            <a:spAutoFit/>
          </a:bodyPr>
          <a:lstStyle/>
          <a:p>
            <a:r>
              <a:rPr lang="en-US" dirty="0" smtClean="0">
                <a:latin typeface="Helvetica" panose="020B0604020202020204" pitchFamily="34" charset="0"/>
              </a:rPr>
              <a:t>5</a:t>
            </a:r>
            <a:endParaRPr lang="en-US" dirty="0"/>
          </a:p>
        </p:txBody>
      </p:sp>
      <p:sp>
        <p:nvSpPr>
          <p:cNvPr id="14" name="مستطيل 13"/>
          <p:cNvSpPr/>
          <p:nvPr/>
        </p:nvSpPr>
        <p:spPr>
          <a:xfrm>
            <a:off x="1502292" y="1428750"/>
            <a:ext cx="537453" cy="369332"/>
          </a:xfrm>
          <a:prstGeom prst="rect">
            <a:avLst/>
          </a:prstGeom>
        </p:spPr>
        <p:txBody>
          <a:bodyPr wrap="square">
            <a:spAutoFit/>
          </a:bodyPr>
          <a:lstStyle/>
          <a:p>
            <a:r>
              <a:rPr lang="en-US" dirty="0">
                <a:latin typeface="Frutiger-Cn"/>
              </a:rPr>
              <a:t>6</a:t>
            </a:r>
            <a:endParaRPr lang="en-US" dirty="0"/>
          </a:p>
        </p:txBody>
      </p:sp>
      <p:sp>
        <p:nvSpPr>
          <p:cNvPr id="15" name="مستطيل 14"/>
          <p:cNvSpPr/>
          <p:nvPr/>
        </p:nvSpPr>
        <p:spPr>
          <a:xfrm>
            <a:off x="1547808" y="2152271"/>
            <a:ext cx="312906" cy="369332"/>
          </a:xfrm>
          <a:prstGeom prst="rect">
            <a:avLst/>
          </a:prstGeom>
        </p:spPr>
        <p:txBody>
          <a:bodyPr wrap="none">
            <a:spAutoFit/>
          </a:bodyPr>
          <a:lstStyle/>
          <a:p>
            <a:r>
              <a:rPr lang="en-US" dirty="0">
                <a:latin typeface="Frutiger-Cn"/>
              </a:rPr>
              <a:t>7</a:t>
            </a:r>
            <a:endParaRPr lang="en-US" dirty="0"/>
          </a:p>
        </p:txBody>
      </p:sp>
      <p:sp>
        <p:nvSpPr>
          <p:cNvPr id="16" name="مستطيل 15"/>
          <p:cNvSpPr/>
          <p:nvPr/>
        </p:nvSpPr>
        <p:spPr>
          <a:xfrm>
            <a:off x="1542164" y="4920734"/>
            <a:ext cx="312906" cy="369332"/>
          </a:xfrm>
          <a:prstGeom prst="rect">
            <a:avLst/>
          </a:prstGeom>
        </p:spPr>
        <p:txBody>
          <a:bodyPr wrap="none">
            <a:spAutoFit/>
          </a:bodyPr>
          <a:lstStyle/>
          <a:p>
            <a:r>
              <a:rPr lang="en-US" dirty="0">
                <a:latin typeface="Frutiger-Cn"/>
              </a:rPr>
              <a:t>6</a:t>
            </a:r>
            <a:endParaRPr lang="en-US" dirty="0"/>
          </a:p>
        </p:txBody>
      </p:sp>
      <p:sp>
        <p:nvSpPr>
          <p:cNvPr id="2" name="مستطيل 1"/>
          <p:cNvSpPr/>
          <p:nvPr/>
        </p:nvSpPr>
        <p:spPr>
          <a:xfrm>
            <a:off x="1323261" y="4689395"/>
            <a:ext cx="312906" cy="369332"/>
          </a:xfrm>
          <a:prstGeom prst="rect">
            <a:avLst/>
          </a:prstGeom>
        </p:spPr>
        <p:txBody>
          <a:bodyPr wrap="none">
            <a:spAutoFit/>
          </a:bodyPr>
          <a:lstStyle/>
          <a:p>
            <a:r>
              <a:rPr lang="en-US" dirty="0">
                <a:latin typeface="Frutiger-Cn"/>
              </a:rPr>
              <a:t>4</a:t>
            </a:r>
            <a:endParaRPr lang="en-US" dirty="0"/>
          </a:p>
        </p:txBody>
      </p:sp>
      <p:sp>
        <p:nvSpPr>
          <p:cNvPr id="3" name="مستطيل 2"/>
          <p:cNvSpPr/>
          <p:nvPr/>
        </p:nvSpPr>
        <p:spPr>
          <a:xfrm>
            <a:off x="6929096" y="1176488"/>
            <a:ext cx="312906" cy="369332"/>
          </a:xfrm>
          <a:prstGeom prst="rect">
            <a:avLst/>
          </a:prstGeom>
        </p:spPr>
        <p:txBody>
          <a:bodyPr wrap="none">
            <a:spAutoFit/>
          </a:bodyPr>
          <a:lstStyle/>
          <a:p>
            <a:r>
              <a:rPr lang="en-US" dirty="0">
                <a:latin typeface="Frutiger-Cn"/>
              </a:rPr>
              <a:t>5</a:t>
            </a:r>
            <a:endParaRPr lang="en-US" dirty="0"/>
          </a:p>
        </p:txBody>
      </p:sp>
      <p:sp>
        <p:nvSpPr>
          <p:cNvPr id="5" name="مستطيل 4"/>
          <p:cNvSpPr/>
          <p:nvPr/>
        </p:nvSpPr>
        <p:spPr>
          <a:xfrm>
            <a:off x="7038543" y="1488017"/>
            <a:ext cx="441146" cy="369332"/>
          </a:xfrm>
          <a:prstGeom prst="rect">
            <a:avLst/>
          </a:prstGeom>
        </p:spPr>
        <p:txBody>
          <a:bodyPr wrap="none">
            <a:spAutoFit/>
          </a:bodyPr>
          <a:lstStyle/>
          <a:p>
            <a:r>
              <a:rPr lang="en-US" dirty="0">
                <a:latin typeface="Frutiger-Cn"/>
              </a:rPr>
              <a:t>; </a:t>
            </a:r>
            <a:r>
              <a:rPr lang="en-US" dirty="0" smtClean="0">
                <a:latin typeface="Frutiger-Cn"/>
              </a:rPr>
              <a:t>6</a:t>
            </a:r>
            <a:endParaRPr lang="en-US" dirty="0"/>
          </a:p>
        </p:txBody>
      </p:sp>
      <p:sp>
        <p:nvSpPr>
          <p:cNvPr id="17" name="مستطيل 16"/>
          <p:cNvSpPr/>
          <p:nvPr/>
        </p:nvSpPr>
        <p:spPr>
          <a:xfrm>
            <a:off x="7001854" y="2336937"/>
            <a:ext cx="312906" cy="369332"/>
          </a:xfrm>
          <a:prstGeom prst="rect">
            <a:avLst/>
          </a:prstGeom>
        </p:spPr>
        <p:txBody>
          <a:bodyPr wrap="none">
            <a:spAutoFit/>
          </a:bodyPr>
          <a:lstStyle/>
          <a:p>
            <a:r>
              <a:rPr lang="en-US" dirty="0">
                <a:latin typeface="Frutiger-Cn"/>
              </a:rPr>
              <a:t>7</a:t>
            </a:r>
            <a:endParaRPr lang="en-US" dirty="0"/>
          </a:p>
        </p:txBody>
      </p:sp>
      <p:sp>
        <p:nvSpPr>
          <p:cNvPr id="18" name="مستطيل 17"/>
          <p:cNvSpPr/>
          <p:nvPr/>
        </p:nvSpPr>
        <p:spPr>
          <a:xfrm>
            <a:off x="4038600" y="3212068"/>
            <a:ext cx="543739" cy="369332"/>
          </a:xfrm>
          <a:prstGeom prst="rect">
            <a:avLst/>
          </a:prstGeom>
        </p:spPr>
        <p:txBody>
          <a:bodyPr wrap="none">
            <a:spAutoFit/>
          </a:bodyPr>
          <a:lstStyle/>
          <a:p>
            <a:r>
              <a:rPr lang="en-US" dirty="0">
                <a:latin typeface="Frutiger-Cn"/>
              </a:rPr>
              <a:t>bull</a:t>
            </a:r>
            <a:endParaRPr lang="en-US" dirty="0"/>
          </a:p>
        </p:txBody>
      </p:sp>
      <p:sp>
        <p:nvSpPr>
          <p:cNvPr id="19" name="مستطيل 18"/>
          <p:cNvSpPr/>
          <p:nvPr/>
        </p:nvSpPr>
        <p:spPr>
          <a:xfrm>
            <a:off x="868207" y="2979614"/>
            <a:ext cx="902811" cy="369332"/>
          </a:xfrm>
          <a:prstGeom prst="rect">
            <a:avLst/>
          </a:prstGeom>
        </p:spPr>
        <p:txBody>
          <a:bodyPr wrap="none">
            <a:spAutoFit/>
          </a:bodyPr>
          <a:lstStyle/>
          <a:p>
            <a:r>
              <a:rPr lang="en-US" dirty="0">
                <a:latin typeface="Frutiger-Cn"/>
              </a:rPr>
              <a:t>stallion</a:t>
            </a:r>
            <a:endParaRPr lang="en-US" dirty="0"/>
          </a:p>
        </p:txBody>
      </p:sp>
      <p:sp>
        <p:nvSpPr>
          <p:cNvPr id="20" name="مستطيل 19"/>
          <p:cNvSpPr/>
          <p:nvPr/>
        </p:nvSpPr>
        <p:spPr>
          <a:xfrm>
            <a:off x="6940385" y="3397846"/>
            <a:ext cx="646331" cy="369332"/>
          </a:xfrm>
          <a:prstGeom prst="rect">
            <a:avLst/>
          </a:prstGeom>
        </p:spPr>
        <p:txBody>
          <a:bodyPr wrap="none">
            <a:spAutoFit/>
          </a:bodyPr>
          <a:lstStyle/>
          <a:p>
            <a:r>
              <a:rPr lang="en-US" dirty="0">
                <a:latin typeface="Frutiger-Cn"/>
              </a:rPr>
              <a:t>boar</a:t>
            </a:r>
            <a:endParaRPr lang="en-US" dirty="0"/>
          </a:p>
        </p:txBody>
      </p:sp>
      <p:sp>
        <p:nvSpPr>
          <p:cNvPr id="21" name="مستطيل 20"/>
          <p:cNvSpPr/>
          <p:nvPr/>
        </p:nvSpPr>
        <p:spPr>
          <a:xfrm>
            <a:off x="1075247" y="6046338"/>
            <a:ext cx="569387" cy="369332"/>
          </a:xfrm>
          <a:prstGeom prst="rect">
            <a:avLst/>
          </a:prstGeom>
        </p:spPr>
        <p:txBody>
          <a:bodyPr wrap="none">
            <a:spAutoFit/>
          </a:bodyPr>
          <a:lstStyle/>
          <a:p>
            <a:r>
              <a:rPr lang="en-US" dirty="0">
                <a:latin typeface="Frutiger-Cn"/>
              </a:rPr>
              <a:t>dog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33400"/>
            <a:ext cx="8229600" cy="5592763"/>
          </a:xfrm>
        </p:spPr>
        <p:txBody>
          <a:bodyPr/>
          <a:lstStyle/>
          <a:p>
            <a:r>
              <a:rPr lang="en-US" dirty="0" smtClean="0"/>
              <a:t>  </a:t>
            </a:r>
            <a:endParaRPr lang="ar-IQ" dirty="0"/>
          </a:p>
        </p:txBody>
      </p:sp>
      <p:pic>
        <p:nvPicPr>
          <p:cNvPr id="8" name="Picture 7" descr="images/stallion.labelled.genitalia.jpg"/>
          <p:cNvPicPr/>
          <p:nvPr/>
        </p:nvPicPr>
        <p:blipFill>
          <a:blip r:embed="rId2"/>
          <a:srcRect/>
          <a:stretch>
            <a:fillRect/>
          </a:stretch>
        </p:blipFill>
        <p:spPr bwMode="auto">
          <a:xfrm>
            <a:off x="1066800" y="594839"/>
            <a:ext cx="6142355" cy="5668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10000"/>
          </a:bodyPr>
          <a:lstStyle/>
          <a:p>
            <a:r>
              <a:rPr lang="en-US" i="1" dirty="0" smtClean="0"/>
              <a:t>The Accessory Reproductive Glands</a:t>
            </a:r>
            <a:endParaRPr lang="en-US" dirty="0" smtClean="0"/>
          </a:p>
          <a:p>
            <a:r>
              <a:rPr lang="en-US" i="1" dirty="0" smtClean="0"/>
              <a:t> </a:t>
            </a:r>
            <a:endParaRPr lang="en-US" dirty="0" smtClean="0"/>
          </a:p>
          <a:p>
            <a:r>
              <a:rPr lang="en-US" dirty="0" smtClean="0"/>
              <a:t>The full set comprises </a:t>
            </a:r>
            <a:r>
              <a:rPr lang="en-US" dirty="0" err="1" smtClean="0"/>
              <a:t>ampullary</a:t>
            </a:r>
            <a:r>
              <a:rPr lang="en-US" dirty="0" smtClean="0"/>
              <a:t>, seminal Vesicles, prostate, and </a:t>
            </a:r>
            <a:r>
              <a:rPr lang="en-US" dirty="0" err="1" smtClean="0"/>
              <a:t>bulbourethral</a:t>
            </a:r>
            <a:r>
              <a:rPr lang="en-US" dirty="0" smtClean="0"/>
              <a:t> glands, although not all of these are present in every species .  </a:t>
            </a:r>
          </a:p>
          <a:p>
            <a:pPr lvl="0"/>
            <a:r>
              <a:rPr lang="en-US" dirty="0" smtClean="0"/>
              <a:t>1- The </a:t>
            </a:r>
            <a:r>
              <a:rPr lang="en-US" i="1" dirty="0" err="1" smtClean="0"/>
              <a:t>ampullary</a:t>
            </a:r>
            <a:r>
              <a:rPr lang="en-US" dirty="0" smtClean="0"/>
              <a:t> </a:t>
            </a:r>
            <a:r>
              <a:rPr lang="en-US" i="1" dirty="0" smtClean="0"/>
              <a:t>glands </a:t>
            </a:r>
            <a:r>
              <a:rPr lang="en-US" dirty="0" smtClean="0"/>
              <a:t>have been sufficiently described.</a:t>
            </a:r>
          </a:p>
          <a:p>
            <a:r>
              <a:rPr lang="en-US" dirty="0" smtClean="0"/>
              <a:t>2- Paired </a:t>
            </a:r>
            <a:r>
              <a:rPr lang="en-US" i="1" dirty="0" smtClean="0"/>
              <a:t>vesicular glands </a:t>
            </a:r>
            <a:r>
              <a:rPr lang="en-US" dirty="0" smtClean="0"/>
              <a:t> are present in all domestic species except the dog and cat. In the pig the  gland to open separately .These glands vary greatly in appearance; in the stallion  they are large, externally smooth, and bladder-like, resembling </a:t>
            </a:r>
            <a:r>
              <a:rPr lang="en-US" i="1" dirty="0" smtClean="0"/>
              <a:t>. </a:t>
            </a:r>
            <a:r>
              <a:rPr lang="en-US" dirty="0" smtClean="0"/>
              <a:t>The vesicular glands lie wholly or partly within the genital fold, each lateral to the corresponding deferent duct.</a:t>
            </a:r>
          </a:p>
          <a:p>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uman&#10;No Disseminate&#10;Prostate&#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8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934200"/>
          </a:xfrm>
        </p:spPr>
        <p:txBody>
          <a:bodyPr>
            <a:normAutofit/>
          </a:bodyPr>
          <a:lstStyle/>
          <a:p>
            <a:pPr lvl="0"/>
            <a:r>
              <a:rPr lang="en-US" dirty="0" smtClean="0"/>
              <a:t> A </a:t>
            </a:r>
            <a:r>
              <a:rPr lang="en-US" i="1" dirty="0" smtClean="0"/>
              <a:t>prostate </a:t>
            </a:r>
            <a:r>
              <a:rPr lang="en-US" dirty="0" smtClean="0"/>
              <a:t>, is present in all domestic species. In some it consists of two parts: one is diffusely spread within the wall of the pelvic urethra, and the other is a compact body placed external to the </a:t>
            </a:r>
            <a:r>
              <a:rPr lang="en-US" dirty="0" err="1" smtClean="0"/>
              <a:t>urethralis</a:t>
            </a:r>
            <a:r>
              <a:rPr lang="en-US" dirty="0" smtClean="0"/>
              <a:t>. Both parts drain by many small ducts. The small ruminants have only the diffuse and  the horse only the compact part. The diffuse  part is vestigial in the dog and cat, but the compact part is very large and globular and so well developed that it surrounds the urethra entirely (dog) or almost so (cat).</a:t>
            </a:r>
          </a:p>
          <a:p>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a:bodyPr>
          <a:lstStyle/>
          <a:p>
            <a:pPr lvl="0"/>
            <a:r>
              <a:rPr lang="en-US" dirty="0" smtClean="0"/>
              <a:t>Paired </a:t>
            </a:r>
            <a:r>
              <a:rPr lang="en-US" i="1" dirty="0" err="1" smtClean="0"/>
              <a:t>bulbourethral</a:t>
            </a:r>
            <a:r>
              <a:rPr lang="en-US" i="1" dirty="0" smtClean="0"/>
              <a:t> glands </a:t>
            </a:r>
            <a:r>
              <a:rPr lang="en-US" dirty="0" smtClean="0"/>
              <a:t>compound tubular glands with a secretory epithelium, lie on the dorsal aspect of the urethra close to the pelvic exit. They are found in all species other than the dog (although they are vestigial in the cat). They are of moderate size in horses and ruminants but are very substantial in the pig, in which they appear as rather irregular elongated cylinders placed to each side of the urethra. They may drain by one or by several ducts. All the larger glands possess well-developed capsules and internal septa in which much smooth muscle is present that expels the secretion at the appropriate time.</a:t>
            </a:r>
          </a:p>
          <a:p>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Penis </a:t>
            </a:r>
            <a:endParaRPr lang="ar-IQ" dirty="0"/>
          </a:p>
        </p:txBody>
      </p:sp>
      <p:sp>
        <p:nvSpPr>
          <p:cNvPr id="3" name="Content Placeholder 2"/>
          <p:cNvSpPr>
            <a:spLocks noGrp="1"/>
          </p:cNvSpPr>
          <p:nvPr>
            <p:ph idx="1"/>
          </p:nvPr>
        </p:nvSpPr>
        <p:spPr>
          <a:xfrm>
            <a:off x="457200" y="533400"/>
            <a:ext cx="8229600" cy="6172200"/>
          </a:xfrm>
        </p:spPr>
        <p:txBody>
          <a:bodyPr>
            <a:normAutofit fontScale="92500" lnSpcReduction="10000"/>
          </a:bodyPr>
          <a:lstStyle/>
          <a:p>
            <a:r>
              <a:rPr lang="en-US" dirty="0" smtClean="0"/>
              <a:t>The penis is suspended below the trunk and is partly contained between the thighs, where it is attached  to the floor of the pelvis by a </a:t>
            </a:r>
            <a:r>
              <a:rPr lang="en-US" dirty="0" err="1" smtClean="0"/>
              <a:t>suspensory</a:t>
            </a:r>
            <a:r>
              <a:rPr lang="en-US" dirty="0" smtClean="0"/>
              <a:t> ligament in the large species. In the quiescent state, the free extremity is concealed within an </a:t>
            </a:r>
            <a:r>
              <a:rPr lang="en-US" dirty="0" err="1" smtClean="0"/>
              <a:t>invagination</a:t>
            </a:r>
            <a:r>
              <a:rPr lang="en-US" dirty="0" smtClean="0"/>
              <a:t> of the abdominal skin, the prepuce, which opens at a variable site behind the umbilicus. The organ is mainly consist of three columns of erectile tissue . The paired dorsal columns are known as the </a:t>
            </a:r>
            <a:r>
              <a:rPr lang="en-US" i="1" dirty="0" err="1" smtClean="0"/>
              <a:t>crura</a:t>
            </a:r>
            <a:r>
              <a:rPr lang="en-US" i="1" dirty="0" smtClean="0"/>
              <a:t> of</a:t>
            </a:r>
            <a:r>
              <a:rPr lang="en-US" dirty="0" smtClean="0"/>
              <a:t> </a:t>
            </a:r>
            <a:r>
              <a:rPr lang="en-US" i="1" dirty="0" smtClean="0"/>
              <a:t>the penis(</a:t>
            </a:r>
            <a:r>
              <a:rPr lang="ar-IQ" i="1" dirty="0" smtClean="0"/>
              <a:t>سيقان القضيب </a:t>
            </a:r>
            <a:r>
              <a:rPr lang="en-US" i="1" dirty="0" smtClean="0"/>
              <a:t>) </a:t>
            </a:r>
            <a:r>
              <a:rPr lang="en-US" dirty="0" smtClean="0"/>
              <a:t>at their widely separated origins from the </a:t>
            </a:r>
            <a:r>
              <a:rPr lang="en-US" dirty="0" err="1" smtClean="0"/>
              <a:t>ischial</a:t>
            </a:r>
            <a:r>
              <a:rPr lang="en-US" dirty="0" smtClean="0"/>
              <a:t> arch. They converge, bend forward, and run below the pelvic floor before joining.</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dirty="0" smtClean="0"/>
              <a:t>Each consists of a core of cavernous tissue enclosed within a thick connective tissue casing (tunica </a:t>
            </a:r>
            <a:r>
              <a:rPr lang="en-US" dirty="0" err="1" smtClean="0"/>
              <a:t>albuginea</a:t>
            </a:r>
            <a:r>
              <a:rPr lang="en-US" dirty="0" smtClean="0"/>
              <a:t> known as a </a:t>
            </a:r>
            <a:r>
              <a:rPr lang="en-US" i="1" dirty="0" smtClean="0"/>
              <a:t>corpus </a:t>
            </a:r>
            <a:r>
              <a:rPr lang="en-US" i="1" dirty="0" err="1" smtClean="0"/>
              <a:t>cavernosum</a:t>
            </a:r>
            <a:r>
              <a:rPr lang="en-US" dirty="0" smtClean="0"/>
              <a:t>. </a:t>
            </a:r>
          </a:p>
          <a:p>
            <a:r>
              <a:rPr lang="en-US" dirty="0" smtClean="0"/>
              <a:t>A septum exists between the two corpora </a:t>
            </a:r>
            <a:r>
              <a:rPr lang="en-US" dirty="0" err="1" smtClean="0"/>
              <a:t>cavernosa</a:t>
            </a:r>
            <a:r>
              <a:rPr lang="en-US" dirty="0" smtClean="0"/>
              <a:t> in the proximal part of the body, but in most species this will disappear distally toward the apex of the penis. In carnivores the septum is complete. The combined structure is grooved ventrally to contain  the third component, the urethra within its enveloping vascular sleeve, the </a:t>
            </a:r>
            <a:r>
              <a:rPr lang="en-US" i="1" dirty="0" smtClean="0"/>
              <a:t>corpus </a:t>
            </a:r>
            <a:r>
              <a:rPr lang="en-US" i="1" dirty="0" err="1" smtClean="0"/>
              <a:t>spongiosum</a:t>
            </a:r>
            <a:r>
              <a:rPr lang="en-US" dirty="0" smtClean="0"/>
              <a:t>. </a:t>
            </a:r>
          </a:p>
          <a:p>
            <a:endParaRPr lang="ar-IQ" dirty="0"/>
          </a:p>
        </p:txBody>
      </p:sp>
    </p:spTree>
    <p:extLst>
      <p:ext uri="{BB962C8B-B14F-4D97-AF65-F5344CB8AC3E}">
        <p14:creationId xmlns:p14="http://schemas.microsoft.com/office/powerpoint/2010/main" val="134417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952500" y="502735"/>
            <a:ext cx="6858000" cy="4419601"/>
          </a:xfrm>
          <a:prstGeom prst="rect">
            <a:avLst/>
          </a:prstGeom>
          <a:noFill/>
          <a:ln w="9525">
            <a:noFill/>
            <a:miter lim="800000"/>
            <a:headEnd/>
            <a:tailEnd/>
          </a:ln>
        </p:spPr>
      </p:pic>
      <p:sp>
        <p:nvSpPr>
          <p:cNvPr id="3" name="مستطيل 2"/>
          <p:cNvSpPr/>
          <p:nvPr/>
        </p:nvSpPr>
        <p:spPr>
          <a:xfrm>
            <a:off x="152400" y="5181600"/>
            <a:ext cx="8458200" cy="923330"/>
          </a:xfrm>
          <a:prstGeom prst="rect">
            <a:avLst/>
          </a:prstGeom>
        </p:spPr>
        <p:txBody>
          <a:bodyPr wrap="square">
            <a:spAutoFit/>
          </a:bodyPr>
          <a:lstStyle/>
          <a:p>
            <a:r>
              <a:rPr lang="en-US" dirty="0">
                <a:latin typeface="Frutiger-Cn"/>
              </a:rPr>
              <a:t>Schematic drawing of the components </a:t>
            </a:r>
            <a:r>
              <a:rPr lang="en-US" dirty="0" smtClean="0">
                <a:latin typeface="Frutiger-Cn"/>
              </a:rPr>
              <a:t>that constitute </a:t>
            </a:r>
            <a:r>
              <a:rPr lang="en-US" dirty="0">
                <a:latin typeface="Frutiger-Cn"/>
              </a:rPr>
              <a:t>the equine penis at its root and at its apex. 1, </a:t>
            </a:r>
            <a:r>
              <a:rPr lang="en-US" dirty="0" smtClean="0">
                <a:latin typeface="Frutiger-Cn"/>
              </a:rPr>
              <a:t>Crus </a:t>
            </a:r>
            <a:r>
              <a:rPr lang="pt-BR" dirty="0" smtClean="0">
                <a:latin typeface="Frutiger-Cn"/>
              </a:rPr>
              <a:t>penis</a:t>
            </a:r>
            <a:r>
              <a:rPr lang="pt-BR" dirty="0">
                <a:latin typeface="Frutiger-Cn"/>
              </a:rPr>
              <a:t>; 2, bulb; 3, corpus spongiosum; 4, corpus </a:t>
            </a:r>
            <a:r>
              <a:rPr lang="pt-BR" dirty="0" smtClean="0">
                <a:latin typeface="Frutiger-Cn"/>
              </a:rPr>
              <a:t>cavernosum; </a:t>
            </a:r>
            <a:r>
              <a:rPr lang="en-US" dirty="0" smtClean="0">
                <a:latin typeface="Frutiger-Cn"/>
              </a:rPr>
              <a:t>5</a:t>
            </a:r>
            <a:r>
              <a:rPr lang="en-US" dirty="0">
                <a:latin typeface="Frutiger-Cn"/>
              </a:rPr>
              <a:t>, urethra; 6, bladder</a:t>
            </a:r>
            <a:r>
              <a:rPr lang="en-US" dirty="0" smtClean="0">
                <a:latin typeface="Frutiger-Cn"/>
              </a:rPr>
              <a:t>;</a:t>
            </a:r>
            <a:r>
              <a:rPr lang="en-US" dirty="0">
                <a:latin typeface="Frutiger-Cn"/>
              </a:rPr>
              <a:t> 7</a:t>
            </a:r>
            <a:r>
              <a:rPr lang="en-US" dirty="0" smtClean="0">
                <a:latin typeface="Frutiger-Cn"/>
              </a:rPr>
              <a:t>, </a:t>
            </a:r>
            <a:r>
              <a:rPr lang="en-US" dirty="0">
                <a:latin typeface="Frutiger-Cn"/>
              </a:rPr>
              <a:t>ureter; 8, deferent duct; 9, glans.</a:t>
            </a:r>
            <a:endParaRPr lang="en-US" dirty="0"/>
          </a:p>
        </p:txBody>
      </p:sp>
      <p:sp>
        <p:nvSpPr>
          <p:cNvPr id="5" name="مستطيل 4"/>
          <p:cNvSpPr/>
          <p:nvPr/>
        </p:nvSpPr>
        <p:spPr>
          <a:xfrm>
            <a:off x="4381500" y="838200"/>
            <a:ext cx="312906" cy="369332"/>
          </a:xfrm>
          <a:prstGeom prst="rect">
            <a:avLst/>
          </a:prstGeom>
        </p:spPr>
        <p:txBody>
          <a:bodyPr wrap="none">
            <a:spAutoFit/>
          </a:bodyPr>
          <a:lstStyle/>
          <a:p>
            <a:r>
              <a:rPr lang="en-US" dirty="0">
                <a:latin typeface="Frutiger-Cn"/>
              </a:rPr>
              <a:t>1</a:t>
            </a:r>
            <a:endParaRPr lang="en-US" dirty="0"/>
          </a:p>
        </p:txBody>
      </p:sp>
      <p:sp>
        <p:nvSpPr>
          <p:cNvPr id="6" name="مستطيل 5"/>
          <p:cNvSpPr/>
          <p:nvPr/>
        </p:nvSpPr>
        <p:spPr>
          <a:xfrm>
            <a:off x="5334000" y="502735"/>
            <a:ext cx="312906" cy="369332"/>
          </a:xfrm>
          <a:prstGeom prst="rect">
            <a:avLst/>
          </a:prstGeom>
        </p:spPr>
        <p:txBody>
          <a:bodyPr wrap="none">
            <a:spAutoFit/>
          </a:bodyPr>
          <a:lstStyle/>
          <a:p>
            <a:r>
              <a:rPr lang="pt-BR" dirty="0">
                <a:latin typeface="Frutiger-Cn"/>
              </a:rPr>
              <a:t>2</a:t>
            </a:r>
            <a:endParaRPr lang="en-US" dirty="0"/>
          </a:p>
        </p:txBody>
      </p:sp>
      <p:sp>
        <p:nvSpPr>
          <p:cNvPr id="7" name="مستطيل 6"/>
          <p:cNvSpPr/>
          <p:nvPr/>
        </p:nvSpPr>
        <p:spPr>
          <a:xfrm>
            <a:off x="6172200" y="2057400"/>
            <a:ext cx="312906" cy="369332"/>
          </a:xfrm>
          <a:prstGeom prst="rect">
            <a:avLst/>
          </a:prstGeom>
        </p:spPr>
        <p:txBody>
          <a:bodyPr wrap="none">
            <a:spAutoFit/>
          </a:bodyPr>
          <a:lstStyle/>
          <a:p>
            <a:r>
              <a:rPr lang="pt-BR" dirty="0">
                <a:latin typeface="Frutiger-Cn"/>
              </a:rPr>
              <a:t>3</a:t>
            </a:r>
            <a:endParaRPr lang="en-US" dirty="0"/>
          </a:p>
        </p:txBody>
      </p:sp>
      <p:sp>
        <p:nvSpPr>
          <p:cNvPr id="8" name="مستطيل 7"/>
          <p:cNvSpPr/>
          <p:nvPr/>
        </p:nvSpPr>
        <p:spPr>
          <a:xfrm>
            <a:off x="6934200" y="905934"/>
            <a:ext cx="312906" cy="369332"/>
          </a:xfrm>
          <a:prstGeom prst="rect">
            <a:avLst/>
          </a:prstGeom>
        </p:spPr>
        <p:txBody>
          <a:bodyPr wrap="none">
            <a:spAutoFit/>
          </a:bodyPr>
          <a:lstStyle/>
          <a:p>
            <a:r>
              <a:rPr lang="pt-BR" dirty="0">
                <a:latin typeface="Frutiger-Cn"/>
              </a:rPr>
              <a:t>4</a:t>
            </a:r>
            <a:endParaRPr lang="en-US" dirty="0"/>
          </a:p>
        </p:txBody>
      </p:sp>
      <p:sp>
        <p:nvSpPr>
          <p:cNvPr id="9" name="مستطيل 8"/>
          <p:cNvSpPr/>
          <p:nvPr/>
        </p:nvSpPr>
        <p:spPr>
          <a:xfrm>
            <a:off x="3886200" y="4125627"/>
            <a:ext cx="312906" cy="369332"/>
          </a:xfrm>
          <a:prstGeom prst="rect">
            <a:avLst/>
          </a:prstGeom>
        </p:spPr>
        <p:txBody>
          <a:bodyPr wrap="none">
            <a:spAutoFit/>
          </a:bodyPr>
          <a:lstStyle/>
          <a:p>
            <a:r>
              <a:rPr lang="en-US" dirty="0">
                <a:latin typeface="Frutiger-Cn"/>
              </a:rPr>
              <a:t>5</a:t>
            </a:r>
            <a:endParaRPr lang="en-US" dirty="0"/>
          </a:p>
        </p:txBody>
      </p:sp>
      <p:sp>
        <p:nvSpPr>
          <p:cNvPr id="10" name="مستطيل 9"/>
          <p:cNvSpPr/>
          <p:nvPr/>
        </p:nvSpPr>
        <p:spPr>
          <a:xfrm>
            <a:off x="1752600" y="4475203"/>
            <a:ext cx="312906" cy="369332"/>
          </a:xfrm>
          <a:prstGeom prst="rect">
            <a:avLst/>
          </a:prstGeom>
        </p:spPr>
        <p:txBody>
          <a:bodyPr wrap="none">
            <a:spAutoFit/>
          </a:bodyPr>
          <a:lstStyle/>
          <a:p>
            <a:r>
              <a:rPr lang="en-US" dirty="0">
                <a:latin typeface="Frutiger-Cn"/>
              </a:rPr>
              <a:t>9</a:t>
            </a:r>
            <a:endParaRPr lang="en-US" dirty="0"/>
          </a:p>
        </p:txBody>
      </p:sp>
      <p:sp>
        <p:nvSpPr>
          <p:cNvPr id="11" name="مستطيل 10"/>
          <p:cNvSpPr/>
          <p:nvPr/>
        </p:nvSpPr>
        <p:spPr>
          <a:xfrm>
            <a:off x="3573294" y="2395688"/>
            <a:ext cx="312906" cy="369332"/>
          </a:xfrm>
          <a:prstGeom prst="rect">
            <a:avLst/>
          </a:prstGeom>
        </p:spPr>
        <p:txBody>
          <a:bodyPr wrap="none">
            <a:spAutoFit/>
          </a:bodyPr>
          <a:lstStyle/>
          <a:p>
            <a:r>
              <a:rPr lang="en-US" dirty="0">
                <a:latin typeface="Frutiger-Cn"/>
              </a:rPr>
              <a:t>6</a:t>
            </a:r>
            <a:endParaRPr lang="en-US" dirty="0"/>
          </a:p>
        </p:txBody>
      </p:sp>
      <p:sp>
        <p:nvSpPr>
          <p:cNvPr id="12" name="مستطيل 11"/>
          <p:cNvSpPr/>
          <p:nvPr/>
        </p:nvSpPr>
        <p:spPr>
          <a:xfrm>
            <a:off x="2743200" y="2264644"/>
            <a:ext cx="312906" cy="369332"/>
          </a:xfrm>
          <a:prstGeom prst="rect">
            <a:avLst/>
          </a:prstGeom>
        </p:spPr>
        <p:txBody>
          <a:bodyPr wrap="none">
            <a:spAutoFit/>
          </a:bodyPr>
          <a:lstStyle/>
          <a:p>
            <a:r>
              <a:rPr lang="en-US" dirty="0">
                <a:latin typeface="Frutiger-Cn"/>
              </a:rPr>
              <a:t>8</a:t>
            </a:r>
            <a:endParaRPr lang="en-US" dirty="0"/>
          </a:p>
        </p:txBody>
      </p:sp>
      <p:sp>
        <p:nvSpPr>
          <p:cNvPr id="13" name="مستطيل 12"/>
          <p:cNvSpPr/>
          <p:nvPr/>
        </p:nvSpPr>
        <p:spPr>
          <a:xfrm>
            <a:off x="1411687" y="1934971"/>
            <a:ext cx="377026" cy="369332"/>
          </a:xfrm>
          <a:prstGeom prst="rect">
            <a:avLst/>
          </a:prstGeom>
        </p:spPr>
        <p:txBody>
          <a:bodyPr wrap="none">
            <a:spAutoFit/>
          </a:bodyPr>
          <a:lstStyle/>
          <a:p>
            <a:r>
              <a:rPr lang="en-US" dirty="0">
                <a:latin typeface="Frutiger-Cn"/>
              </a:rPr>
              <a:t> 7</a:t>
            </a:r>
            <a:endParaRPr lang="en-US" dirty="0"/>
          </a:p>
        </p:txBody>
      </p:sp>
    </p:spTree>
    <p:extLst>
      <p:ext uri="{BB962C8B-B14F-4D97-AF65-F5344CB8AC3E}">
        <p14:creationId xmlns:p14="http://schemas.microsoft.com/office/powerpoint/2010/main" val="303264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1157</Words>
  <Application>Microsoft Office PowerPoint</Application>
  <PresentationFormat>عرض على الشاشة (4:3)</PresentationFormat>
  <Paragraphs>59</Paragraphs>
  <Slides>20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20</vt:i4>
      </vt:variant>
    </vt:vector>
  </HeadingPairs>
  <TitlesOfParts>
    <vt:vector size="26" baseType="lpstr">
      <vt:lpstr>Arial</vt:lpstr>
      <vt:lpstr>Calibri</vt:lpstr>
      <vt:lpstr>Frutiger-Cn</vt:lpstr>
      <vt:lpstr>Helvetica</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Penis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alaa</dc:creator>
  <cp:lastModifiedBy>Maher</cp:lastModifiedBy>
  <cp:revision>47</cp:revision>
  <dcterms:created xsi:type="dcterms:W3CDTF">2006-08-16T00:00:00Z</dcterms:created>
  <dcterms:modified xsi:type="dcterms:W3CDTF">2023-03-18T20:30:06Z</dcterms:modified>
</cp:coreProperties>
</file>